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2" r:id="rId6"/>
    <p:sldId id="264" r:id="rId7"/>
    <p:sldId id="265" r:id="rId8"/>
    <p:sldId id="266" r:id="rId9"/>
    <p:sldId id="267" r:id="rId10"/>
    <p:sldId id="268" r:id="rId11"/>
    <p:sldId id="270" r:id="rId12"/>
    <p:sldId id="263" r:id="rId13"/>
    <p:sldId id="261" r:id="rId14"/>
    <p:sldId id="271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1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y\Documents\ProjectFrequency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y\Documents\ProjectFrequencyAnalysi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y\Documents\ProjectFrequencyAnalysi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y\Documents\VLSIFinalPresentation-Repor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y\Documents\VLSIFinalPresentation-Report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y\Documents\VLSIFinalPresentation-Report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y\Documents\VLSIFinalPresentation-Repo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Frequency </a:t>
            </a:r>
            <a:r>
              <a:rPr lang="en-US" dirty="0"/>
              <a:t>vs. </a:t>
            </a:r>
            <a:r>
              <a:rPr lang="en-US" dirty="0" smtClean="0"/>
              <a:t>Supply Bias</a:t>
            </a:r>
            <a:endParaRPr lang="en-US" dirty="0"/>
          </a:p>
        </c:rich>
      </c:tx>
      <c:layout>
        <c:manualLayout>
          <c:xMode val="edge"/>
          <c:yMode val="edge"/>
          <c:x val="0.188429853526374"/>
          <c:y val="0.0392157014110319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'VDD=1.1'!$E$4:$E$24</c:f>
              <c:numCache>
                <c:formatCode>General</c:formatCode>
                <c:ptCount val="21"/>
                <c:pt idx="0">
                  <c:v>-0.1</c:v>
                </c:pt>
                <c:pt idx="1">
                  <c:v>-0.09</c:v>
                </c:pt>
                <c:pt idx="2">
                  <c:v>-0.08</c:v>
                </c:pt>
                <c:pt idx="3">
                  <c:v>-0.07</c:v>
                </c:pt>
                <c:pt idx="4">
                  <c:v>-0.06</c:v>
                </c:pt>
                <c:pt idx="5">
                  <c:v>-0.05</c:v>
                </c:pt>
                <c:pt idx="6">
                  <c:v>-0.0399999999999999</c:v>
                </c:pt>
                <c:pt idx="7">
                  <c:v>-0.0299999999999999</c:v>
                </c:pt>
                <c:pt idx="8">
                  <c:v>-0.0199999999999999</c:v>
                </c:pt>
                <c:pt idx="9">
                  <c:v>-0.00999999999999991</c:v>
                </c:pt>
                <c:pt idx="10">
                  <c:v>0.0</c:v>
                </c:pt>
                <c:pt idx="11">
                  <c:v>0.01</c:v>
                </c:pt>
                <c:pt idx="12">
                  <c:v>0.02</c:v>
                </c:pt>
                <c:pt idx="13">
                  <c:v>0.03</c:v>
                </c:pt>
                <c:pt idx="14">
                  <c:v>0.04</c:v>
                </c:pt>
                <c:pt idx="15">
                  <c:v>0.05</c:v>
                </c:pt>
                <c:pt idx="16">
                  <c:v>0.06</c:v>
                </c:pt>
                <c:pt idx="17">
                  <c:v>0.07</c:v>
                </c:pt>
                <c:pt idx="18">
                  <c:v>0.08</c:v>
                </c:pt>
                <c:pt idx="19">
                  <c:v>0.09</c:v>
                </c:pt>
                <c:pt idx="20">
                  <c:v>0.1</c:v>
                </c:pt>
              </c:numCache>
            </c:numRef>
          </c:xVal>
          <c:yVal>
            <c:numRef>
              <c:f>'VDD=1.1'!$J$19:$J$38</c:f>
              <c:numCache>
                <c:formatCode>General</c:formatCode>
                <c:ptCount val="20"/>
                <c:pt idx="0">
                  <c:v>0.726116150312169</c:v>
                </c:pt>
                <c:pt idx="1">
                  <c:v>0.757450818706561</c:v>
                </c:pt>
                <c:pt idx="2">
                  <c:v>0.788314289079986</c:v>
                </c:pt>
                <c:pt idx="3">
                  <c:v>0.818470962421958</c:v>
                </c:pt>
                <c:pt idx="4">
                  <c:v>0.847803039227235</c:v>
                </c:pt>
                <c:pt idx="5">
                  <c:v>0.876074920485334</c:v>
                </c:pt>
                <c:pt idx="6">
                  <c:v>0.903286606196254</c:v>
                </c:pt>
                <c:pt idx="7">
                  <c:v>0.929438096359995</c:v>
                </c:pt>
                <c:pt idx="8">
                  <c:v>0.954293791966074</c:v>
                </c:pt>
                <c:pt idx="9">
                  <c:v>0.977853693014489</c:v>
                </c:pt>
                <c:pt idx="10">
                  <c:v>1.0</c:v>
                </c:pt>
                <c:pt idx="11">
                  <c:v>1.020850512427848</c:v>
                </c:pt>
                <c:pt idx="12">
                  <c:v>1.040051831782307</c:v>
                </c:pt>
                <c:pt idx="13">
                  <c:v>1.057721757568618</c:v>
                </c:pt>
                <c:pt idx="14">
                  <c:v>1.073742490281541</c:v>
                </c:pt>
                <c:pt idx="15">
                  <c:v>1.087996230415832</c:v>
                </c:pt>
                <c:pt idx="16">
                  <c:v>1.100482977971493</c:v>
                </c:pt>
                <c:pt idx="17">
                  <c:v>1.111202732948522</c:v>
                </c:pt>
                <c:pt idx="18">
                  <c:v>1.120037695841678</c:v>
                </c:pt>
                <c:pt idx="19">
                  <c:v>1.127105666156202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4437640"/>
        <c:axId val="-2134443096"/>
      </c:scatterChart>
      <c:valAx>
        <c:axId val="-21344376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Bias (V)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4443096"/>
        <c:crosses val="autoZero"/>
        <c:crossBetween val="midCat"/>
      </c:valAx>
      <c:valAx>
        <c:axId val="-213444309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Normalized Freq.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4437640"/>
        <c:crossesAt val="-0.15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Active Power vs.</a:t>
            </a:r>
            <a:r>
              <a:rPr lang="en-US" baseline="0"/>
              <a:t> Supply Bias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'VDD=1.1'!$E$42:$E$62</c:f>
              <c:numCache>
                <c:formatCode>General</c:formatCode>
                <c:ptCount val="21"/>
                <c:pt idx="0">
                  <c:v>-0.1</c:v>
                </c:pt>
                <c:pt idx="1">
                  <c:v>-0.09</c:v>
                </c:pt>
                <c:pt idx="2">
                  <c:v>-0.08</c:v>
                </c:pt>
                <c:pt idx="3">
                  <c:v>-0.07</c:v>
                </c:pt>
                <c:pt idx="4">
                  <c:v>-0.06</c:v>
                </c:pt>
                <c:pt idx="5">
                  <c:v>-0.05</c:v>
                </c:pt>
                <c:pt idx="6">
                  <c:v>-0.0399999999999999</c:v>
                </c:pt>
                <c:pt idx="7">
                  <c:v>-0.0299999999999999</c:v>
                </c:pt>
                <c:pt idx="8">
                  <c:v>-0.0199999999999999</c:v>
                </c:pt>
                <c:pt idx="9">
                  <c:v>-0.00999999999999991</c:v>
                </c:pt>
                <c:pt idx="10">
                  <c:v>0.0</c:v>
                </c:pt>
                <c:pt idx="11">
                  <c:v>0.01</c:v>
                </c:pt>
                <c:pt idx="12">
                  <c:v>0.02</c:v>
                </c:pt>
                <c:pt idx="13">
                  <c:v>0.03</c:v>
                </c:pt>
                <c:pt idx="14">
                  <c:v>0.04</c:v>
                </c:pt>
                <c:pt idx="15">
                  <c:v>0.05</c:v>
                </c:pt>
                <c:pt idx="16">
                  <c:v>0.06</c:v>
                </c:pt>
                <c:pt idx="17">
                  <c:v>0.07</c:v>
                </c:pt>
                <c:pt idx="18">
                  <c:v>0.08</c:v>
                </c:pt>
                <c:pt idx="19">
                  <c:v>0.09</c:v>
                </c:pt>
                <c:pt idx="20">
                  <c:v>0.1</c:v>
                </c:pt>
              </c:numCache>
            </c:numRef>
          </c:xVal>
          <c:yVal>
            <c:numRef>
              <c:f>'VDD=1.1'!$K$56:$K$76</c:f>
              <c:numCache>
                <c:formatCode>General</c:formatCode>
                <c:ptCount val="21"/>
                <c:pt idx="0">
                  <c:v>0.633917129431867</c:v>
                </c:pt>
                <c:pt idx="1">
                  <c:v>0.665527552328065</c:v>
                </c:pt>
                <c:pt idx="2">
                  <c:v>0.697992310978214</c:v>
                </c:pt>
                <c:pt idx="3">
                  <c:v>0.731738573259291</c:v>
                </c:pt>
                <c:pt idx="4">
                  <c:v>0.766766339171294</c:v>
                </c:pt>
                <c:pt idx="5">
                  <c:v>0.802221272960274</c:v>
                </c:pt>
                <c:pt idx="6">
                  <c:v>0.839812046134131</c:v>
                </c:pt>
                <c:pt idx="7">
                  <c:v>0.877829987184964</c:v>
                </c:pt>
                <c:pt idx="8">
                  <c:v>0.917129431866724</c:v>
                </c:pt>
                <c:pt idx="9">
                  <c:v>0.958137548056386</c:v>
                </c:pt>
                <c:pt idx="10">
                  <c:v>1.0</c:v>
                </c:pt>
                <c:pt idx="11">
                  <c:v>1.043998291328492</c:v>
                </c:pt>
                <c:pt idx="12">
                  <c:v>1.089278086287911</c:v>
                </c:pt>
                <c:pt idx="13">
                  <c:v>1.13754805638616</c:v>
                </c:pt>
                <c:pt idx="14">
                  <c:v>1.18752669799231</c:v>
                </c:pt>
                <c:pt idx="15">
                  <c:v>1.240922682614267</c:v>
                </c:pt>
                <c:pt idx="16">
                  <c:v>1.29859034600598</c:v>
                </c:pt>
                <c:pt idx="17">
                  <c:v>1.362238359675352</c:v>
                </c:pt>
                <c:pt idx="18">
                  <c:v>1.43314822725331</c:v>
                </c:pt>
                <c:pt idx="19">
                  <c:v>1.51388295600171</c:v>
                </c:pt>
                <c:pt idx="20">
                  <c:v>1.608714224690303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4503496"/>
        <c:axId val="-2134508904"/>
      </c:scatterChart>
      <c:valAx>
        <c:axId val="-2134503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Bias (V)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4508904"/>
        <c:crosses val="autoZero"/>
        <c:crossBetween val="midCat"/>
      </c:valAx>
      <c:valAx>
        <c:axId val="-21345089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Normalized Power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4503496"/>
        <c:crossesAt val="-0.15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Static Power vs. Supply Bias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'VDD=1.1'!$E$78:$E$98</c:f>
              <c:numCache>
                <c:formatCode>General</c:formatCode>
                <c:ptCount val="21"/>
                <c:pt idx="0">
                  <c:v>-0.1</c:v>
                </c:pt>
                <c:pt idx="1">
                  <c:v>-0.09</c:v>
                </c:pt>
                <c:pt idx="2">
                  <c:v>-0.08</c:v>
                </c:pt>
                <c:pt idx="3">
                  <c:v>-0.07</c:v>
                </c:pt>
                <c:pt idx="4">
                  <c:v>-0.06</c:v>
                </c:pt>
                <c:pt idx="5">
                  <c:v>-0.05</c:v>
                </c:pt>
                <c:pt idx="6">
                  <c:v>-0.0399999999999999</c:v>
                </c:pt>
                <c:pt idx="7">
                  <c:v>-0.0299999999999999</c:v>
                </c:pt>
                <c:pt idx="8">
                  <c:v>-0.0199999999999999</c:v>
                </c:pt>
                <c:pt idx="9">
                  <c:v>-0.00999999999999991</c:v>
                </c:pt>
                <c:pt idx="10">
                  <c:v>0.0</c:v>
                </c:pt>
                <c:pt idx="11">
                  <c:v>0.01</c:v>
                </c:pt>
                <c:pt idx="12">
                  <c:v>0.02</c:v>
                </c:pt>
                <c:pt idx="13">
                  <c:v>0.03</c:v>
                </c:pt>
                <c:pt idx="14">
                  <c:v>0.04</c:v>
                </c:pt>
                <c:pt idx="15">
                  <c:v>0.05</c:v>
                </c:pt>
                <c:pt idx="16">
                  <c:v>0.06</c:v>
                </c:pt>
                <c:pt idx="17">
                  <c:v>0.07</c:v>
                </c:pt>
                <c:pt idx="18">
                  <c:v>0.08</c:v>
                </c:pt>
                <c:pt idx="19">
                  <c:v>0.09</c:v>
                </c:pt>
                <c:pt idx="20">
                  <c:v>0.1</c:v>
                </c:pt>
              </c:numCache>
            </c:numRef>
          </c:xVal>
          <c:yVal>
            <c:numRef>
              <c:f>'VDD=1.1'!$J$95:$J$115</c:f>
              <c:numCache>
                <c:formatCode>General</c:formatCode>
                <c:ptCount val="21"/>
                <c:pt idx="0">
                  <c:v>1.203623022242605</c:v>
                </c:pt>
                <c:pt idx="1">
                  <c:v>1.041045631735841</c:v>
                </c:pt>
                <c:pt idx="2">
                  <c:v>0.916303600091722</c:v>
                </c:pt>
                <c:pt idx="3">
                  <c:v>0.821829855537721</c:v>
                </c:pt>
                <c:pt idx="4">
                  <c:v>0.752808988764045</c:v>
                </c:pt>
                <c:pt idx="5">
                  <c:v>0.707177252923641</c:v>
                </c:pt>
                <c:pt idx="6">
                  <c:v>0.68493464801651</c:v>
                </c:pt>
                <c:pt idx="7">
                  <c:v>0.690208667736758</c:v>
                </c:pt>
                <c:pt idx="8">
                  <c:v>0.731483604677826</c:v>
                </c:pt>
                <c:pt idx="9">
                  <c:v>0.825269433616143</c:v>
                </c:pt>
                <c:pt idx="10">
                  <c:v>1.0</c:v>
                </c:pt>
                <c:pt idx="11">
                  <c:v>1.301994955285485</c:v>
                </c:pt>
                <c:pt idx="12">
                  <c:v>1.80577849117175</c:v>
                </c:pt>
                <c:pt idx="13">
                  <c:v>2.627837651914698</c:v>
                </c:pt>
                <c:pt idx="14">
                  <c:v>3.950928686081174</c:v>
                </c:pt>
                <c:pt idx="15">
                  <c:v>6.04907131391883</c:v>
                </c:pt>
                <c:pt idx="16">
                  <c:v>9.33042880073377</c:v>
                </c:pt>
                <c:pt idx="17">
                  <c:v>14.40036688832837</c:v>
                </c:pt>
                <c:pt idx="18">
                  <c:v>22.11190094015134</c:v>
                </c:pt>
                <c:pt idx="19">
                  <c:v>33.6620041274937</c:v>
                </c:pt>
                <c:pt idx="20">
                  <c:v>50.58472827333181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4535144"/>
        <c:axId val="-2134540552"/>
      </c:scatterChart>
      <c:valAx>
        <c:axId val="-2134535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Bias (V)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4540552"/>
        <c:crosses val="autoZero"/>
        <c:crossBetween val="midCat"/>
      </c:valAx>
      <c:valAx>
        <c:axId val="-21345405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Normalized Power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4535144"/>
        <c:crossesAt val="-0.15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Delay vs.</a:t>
            </a:r>
            <a:r>
              <a:rPr lang="en-US" baseline="0"/>
              <a:t> Supply bias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Sheet1!$B$6</c:f>
              <c:strCache>
                <c:ptCount val="1"/>
                <c:pt idx="0">
                  <c:v>Delay (ps)</c:v>
                </c:pt>
              </c:strCache>
            </c:strRef>
          </c:tx>
          <c:xVal>
            <c:numRef>
              <c:f>Sheet1!$A$7:$A$27</c:f>
              <c:numCache>
                <c:formatCode>General</c:formatCode>
                <c:ptCount val="21"/>
                <c:pt idx="0">
                  <c:v>-100.0</c:v>
                </c:pt>
                <c:pt idx="1">
                  <c:v>-90.0</c:v>
                </c:pt>
                <c:pt idx="2">
                  <c:v>-80.0</c:v>
                </c:pt>
                <c:pt idx="3">
                  <c:v>-70.0</c:v>
                </c:pt>
                <c:pt idx="4">
                  <c:v>-60.0</c:v>
                </c:pt>
                <c:pt idx="5">
                  <c:v>-50.0</c:v>
                </c:pt>
                <c:pt idx="6">
                  <c:v>-40.0</c:v>
                </c:pt>
                <c:pt idx="7">
                  <c:v>-30.0</c:v>
                </c:pt>
                <c:pt idx="8">
                  <c:v>-20.0</c:v>
                </c:pt>
                <c:pt idx="9">
                  <c:v>-10.0</c:v>
                </c:pt>
                <c:pt idx="10">
                  <c:v>0.0</c:v>
                </c:pt>
                <c:pt idx="11">
                  <c:v>10.0</c:v>
                </c:pt>
                <c:pt idx="12">
                  <c:v>20.0</c:v>
                </c:pt>
                <c:pt idx="13">
                  <c:v>30.0</c:v>
                </c:pt>
                <c:pt idx="14">
                  <c:v>40.0</c:v>
                </c:pt>
                <c:pt idx="15">
                  <c:v>50.0</c:v>
                </c:pt>
                <c:pt idx="16">
                  <c:v>60.0</c:v>
                </c:pt>
                <c:pt idx="17">
                  <c:v>70.0</c:v>
                </c:pt>
                <c:pt idx="18">
                  <c:v>80.0</c:v>
                </c:pt>
                <c:pt idx="19">
                  <c:v>90.0</c:v>
                </c:pt>
                <c:pt idx="20">
                  <c:v>100.0</c:v>
                </c:pt>
              </c:numCache>
            </c:numRef>
          </c:xVal>
          <c:yVal>
            <c:numRef>
              <c:f>Sheet1!$D$7:$D$27</c:f>
              <c:numCache>
                <c:formatCode>General</c:formatCode>
                <c:ptCount val="21"/>
                <c:pt idx="0">
                  <c:v>1.422413793103448</c:v>
                </c:pt>
                <c:pt idx="1">
                  <c:v>1.353448275862069</c:v>
                </c:pt>
                <c:pt idx="2">
                  <c:v>1.293103448275862</c:v>
                </c:pt>
                <c:pt idx="3">
                  <c:v>1.241379310344827</c:v>
                </c:pt>
                <c:pt idx="4">
                  <c:v>1.189655172413793</c:v>
                </c:pt>
                <c:pt idx="5">
                  <c:v>1.146551724137931</c:v>
                </c:pt>
                <c:pt idx="6">
                  <c:v>1.112068965517242</c:v>
                </c:pt>
                <c:pt idx="7">
                  <c:v>1.077586206896552</c:v>
                </c:pt>
                <c:pt idx="8">
                  <c:v>1.051724137931034</c:v>
                </c:pt>
                <c:pt idx="9">
                  <c:v>1.025862068965517</c:v>
                </c:pt>
                <c:pt idx="10">
                  <c:v>1.0</c:v>
                </c:pt>
                <c:pt idx="11">
                  <c:v>0.974137931034483</c:v>
                </c:pt>
                <c:pt idx="12">
                  <c:v>0.956896551724138</c:v>
                </c:pt>
                <c:pt idx="13">
                  <c:v>0.939655172413793</c:v>
                </c:pt>
                <c:pt idx="14">
                  <c:v>0.922413793103448</c:v>
                </c:pt>
                <c:pt idx="15">
                  <c:v>0.905172413793104</c:v>
                </c:pt>
                <c:pt idx="16">
                  <c:v>0.896551724137931</c:v>
                </c:pt>
                <c:pt idx="17">
                  <c:v>0.887931034482759</c:v>
                </c:pt>
                <c:pt idx="18">
                  <c:v>0.870689655172414</c:v>
                </c:pt>
                <c:pt idx="19">
                  <c:v>0.870689655172414</c:v>
                </c:pt>
                <c:pt idx="20">
                  <c:v>0.862068965517241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4586552"/>
        <c:axId val="-2134591992"/>
      </c:scatterChart>
      <c:valAx>
        <c:axId val="-21345865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Bias (mV)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4591992"/>
        <c:crosses val="autoZero"/>
        <c:crossBetween val="midCat"/>
      </c:valAx>
      <c:valAx>
        <c:axId val="-213459199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Normalized Delay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4586552"/>
        <c:crossesAt val="-150.0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Static Power vs. Supply Bias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Sheet1!$A$32:$A$52</c:f>
              <c:numCache>
                <c:formatCode>General</c:formatCode>
                <c:ptCount val="21"/>
                <c:pt idx="0">
                  <c:v>-100.0</c:v>
                </c:pt>
                <c:pt idx="1">
                  <c:v>-90.0</c:v>
                </c:pt>
                <c:pt idx="2">
                  <c:v>-80.0</c:v>
                </c:pt>
                <c:pt idx="3">
                  <c:v>-70.0</c:v>
                </c:pt>
                <c:pt idx="4">
                  <c:v>-60.0</c:v>
                </c:pt>
                <c:pt idx="5">
                  <c:v>-50.0</c:v>
                </c:pt>
                <c:pt idx="6">
                  <c:v>-40.0</c:v>
                </c:pt>
                <c:pt idx="7">
                  <c:v>-30.0</c:v>
                </c:pt>
                <c:pt idx="8">
                  <c:v>-20.0</c:v>
                </c:pt>
                <c:pt idx="9">
                  <c:v>-10.0</c:v>
                </c:pt>
                <c:pt idx="10">
                  <c:v>0.0</c:v>
                </c:pt>
                <c:pt idx="11">
                  <c:v>10.0</c:v>
                </c:pt>
                <c:pt idx="12">
                  <c:v>20.0</c:v>
                </c:pt>
                <c:pt idx="13">
                  <c:v>30.0</c:v>
                </c:pt>
                <c:pt idx="14">
                  <c:v>40.0</c:v>
                </c:pt>
                <c:pt idx="15">
                  <c:v>50.0</c:v>
                </c:pt>
                <c:pt idx="16">
                  <c:v>60.0</c:v>
                </c:pt>
                <c:pt idx="17">
                  <c:v>70.0</c:v>
                </c:pt>
                <c:pt idx="18">
                  <c:v>80.0</c:v>
                </c:pt>
                <c:pt idx="19">
                  <c:v>90.0</c:v>
                </c:pt>
                <c:pt idx="20">
                  <c:v>100.0</c:v>
                </c:pt>
              </c:numCache>
            </c:numRef>
          </c:xVal>
          <c:yVal>
            <c:numRef>
              <c:f>Sheet1!$D$32:$D$52</c:f>
              <c:numCache>
                <c:formatCode>0.0000</c:formatCode>
                <c:ptCount val="21"/>
                <c:pt idx="0">
                  <c:v>0.85452736318408</c:v>
                </c:pt>
                <c:pt idx="1">
                  <c:v>0.774925373134328</c:v>
                </c:pt>
                <c:pt idx="2">
                  <c:v>0.713830845771144</c:v>
                </c:pt>
                <c:pt idx="3">
                  <c:v>0.668457711442786</c:v>
                </c:pt>
                <c:pt idx="4">
                  <c:v>0.637611940298508</c:v>
                </c:pt>
                <c:pt idx="5">
                  <c:v>0.621293532338309</c:v>
                </c:pt>
                <c:pt idx="6">
                  <c:v>0.621890547263682</c:v>
                </c:pt>
                <c:pt idx="7">
                  <c:v>0.645174129353234</c:v>
                </c:pt>
                <c:pt idx="8">
                  <c:v>0.701492537313433</c:v>
                </c:pt>
                <c:pt idx="9">
                  <c:v>0.809353233830846</c:v>
                </c:pt>
                <c:pt idx="10">
                  <c:v>1.0</c:v>
                </c:pt>
                <c:pt idx="11">
                  <c:v>1.324776119402985</c:v>
                </c:pt>
                <c:pt idx="12">
                  <c:v>1.866268656716418</c:v>
                </c:pt>
                <c:pt idx="13">
                  <c:v>2.756218905472636</c:v>
                </c:pt>
                <c:pt idx="14">
                  <c:v>4.19701492537313</c:v>
                </c:pt>
                <c:pt idx="15">
                  <c:v>6.501492537313432</c:v>
                </c:pt>
                <c:pt idx="16">
                  <c:v>10.14726368159203</c:v>
                </c:pt>
                <c:pt idx="17">
                  <c:v>15.8407960199005</c:v>
                </c:pt>
                <c:pt idx="18">
                  <c:v>24.63681592039801</c:v>
                </c:pt>
                <c:pt idx="19">
                  <c:v>38.02985074626866</c:v>
                </c:pt>
                <c:pt idx="20">
                  <c:v>58.18905472636816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4617720"/>
        <c:axId val="-2134623192"/>
      </c:scatterChart>
      <c:valAx>
        <c:axId val="-2134617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Bias (mV)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4623192"/>
        <c:crosses val="autoZero"/>
        <c:crossBetween val="midCat"/>
      </c:valAx>
      <c:valAx>
        <c:axId val="-213462319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Normalized Static Power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crossAx val="-2134617720"/>
        <c:crossesAt val="-150.0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Switching </a:t>
            </a:r>
            <a:r>
              <a:rPr lang="en-US" dirty="0"/>
              <a:t>Power </a:t>
            </a:r>
            <a:r>
              <a:rPr lang="en-US" dirty="0" smtClean="0"/>
              <a:t>vs</a:t>
            </a:r>
            <a:r>
              <a:rPr lang="en-US" dirty="0"/>
              <a:t>. Supply Bias</a:t>
            </a:r>
          </a:p>
        </c:rich>
      </c:tx>
      <c:layout>
        <c:manualLayout>
          <c:xMode val="edge"/>
          <c:yMode val="edge"/>
          <c:x val="0.124746652431158"/>
          <c:y val="0.0325395575553056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Sheet1!$A$57:$A$77</c:f>
              <c:numCache>
                <c:formatCode>General</c:formatCode>
                <c:ptCount val="21"/>
                <c:pt idx="0">
                  <c:v>-100.0</c:v>
                </c:pt>
                <c:pt idx="1">
                  <c:v>-90.0</c:v>
                </c:pt>
                <c:pt idx="2">
                  <c:v>-80.0</c:v>
                </c:pt>
                <c:pt idx="3">
                  <c:v>-70.0</c:v>
                </c:pt>
                <c:pt idx="4">
                  <c:v>-60.0</c:v>
                </c:pt>
                <c:pt idx="5">
                  <c:v>-50.0</c:v>
                </c:pt>
                <c:pt idx="6">
                  <c:v>-40.0</c:v>
                </c:pt>
                <c:pt idx="7">
                  <c:v>-30.0</c:v>
                </c:pt>
                <c:pt idx="8">
                  <c:v>-20.0</c:v>
                </c:pt>
                <c:pt idx="9">
                  <c:v>-10.0</c:v>
                </c:pt>
                <c:pt idx="10">
                  <c:v>0.0</c:v>
                </c:pt>
                <c:pt idx="11">
                  <c:v>10.0</c:v>
                </c:pt>
                <c:pt idx="12">
                  <c:v>20.0</c:v>
                </c:pt>
                <c:pt idx="13">
                  <c:v>30.0</c:v>
                </c:pt>
                <c:pt idx="14">
                  <c:v>40.0</c:v>
                </c:pt>
                <c:pt idx="15">
                  <c:v>50.0</c:v>
                </c:pt>
                <c:pt idx="16">
                  <c:v>60.0</c:v>
                </c:pt>
                <c:pt idx="17">
                  <c:v>70.0</c:v>
                </c:pt>
                <c:pt idx="18">
                  <c:v>80.0</c:v>
                </c:pt>
                <c:pt idx="19">
                  <c:v>90.0</c:v>
                </c:pt>
                <c:pt idx="20">
                  <c:v>100.0</c:v>
                </c:pt>
              </c:numCache>
            </c:numRef>
          </c:xVal>
          <c:yVal>
            <c:numRef>
              <c:f>Sheet1!$D$57:$D$77</c:f>
              <c:numCache>
                <c:formatCode>0.0000</c:formatCode>
                <c:ptCount val="21"/>
                <c:pt idx="0">
                  <c:v>0.659763779527559</c:v>
                </c:pt>
                <c:pt idx="1">
                  <c:v>0.673858267716535</c:v>
                </c:pt>
                <c:pt idx="2">
                  <c:v>0.691653543307087</c:v>
                </c:pt>
                <c:pt idx="3">
                  <c:v>0.713700787401575</c:v>
                </c:pt>
                <c:pt idx="4">
                  <c:v>0.740314960629921</c:v>
                </c:pt>
                <c:pt idx="5">
                  <c:v>0.771653543307087</c:v>
                </c:pt>
                <c:pt idx="6">
                  <c:v>0.807874015748031</c:v>
                </c:pt>
                <c:pt idx="7">
                  <c:v>0.848818897637795</c:v>
                </c:pt>
                <c:pt idx="8">
                  <c:v>0.893700787401575</c:v>
                </c:pt>
                <c:pt idx="9">
                  <c:v>0.944094488188976</c:v>
                </c:pt>
                <c:pt idx="10">
                  <c:v>1.0</c:v>
                </c:pt>
                <c:pt idx="11">
                  <c:v>1.06220472440945</c:v>
                </c:pt>
                <c:pt idx="12">
                  <c:v>1.13228346456693</c:v>
                </c:pt>
                <c:pt idx="13">
                  <c:v>1.208661417322834</c:v>
                </c:pt>
                <c:pt idx="14">
                  <c:v>1.293700787401574</c:v>
                </c:pt>
                <c:pt idx="15">
                  <c:v>1.389763779527559</c:v>
                </c:pt>
                <c:pt idx="16">
                  <c:v>1.499212598425197</c:v>
                </c:pt>
                <c:pt idx="17">
                  <c:v>1.624409448818898</c:v>
                </c:pt>
                <c:pt idx="18">
                  <c:v>1.77244094488189</c:v>
                </c:pt>
                <c:pt idx="19">
                  <c:v>1.949606299212598</c:v>
                </c:pt>
                <c:pt idx="20">
                  <c:v>2.167716535433071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4649592"/>
        <c:axId val="-2134655000"/>
      </c:scatterChart>
      <c:valAx>
        <c:axId val="-2134649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Bias (mV)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4655000"/>
        <c:crosses val="autoZero"/>
        <c:crossBetween val="midCat"/>
      </c:valAx>
      <c:valAx>
        <c:axId val="-21346550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Normalized Power</a:t>
                </a:r>
              </a:p>
            </c:rich>
          </c:tx>
          <c:layout/>
          <c:overlay val="0"/>
        </c:title>
        <c:numFmt formatCode="0.0" sourceLinked="0"/>
        <c:majorTickMark val="none"/>
        <c:minorTickMark val="none"/>
        <c:tickLblPos val="nextTo"/>
        <c:crossAx val="-2134649592"/>
        <c:crossesAt val="-150.0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700" dirty="0"/>
              <a:t>Static Power vs. Reverse Supply Bias</a:t>
            </a:r>
          </a:p>
        </c:rich>
      </c:tx>
      <c:layout>
        <c:manualLayout>
          <c:xMode val="edge"/>
          <c:yMode val="edge"/>
          <c:x val="0.159255952380952"/>
          <c:y val="0.0285714285714286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Sheet1!$A$32:$A$42</c:f>
              <c:numCache>
                <c:formatCode>General</c:formatCode>
                <c:ptCount val="11"/>
                <c:pt idx="0">
                  <c:v>-100.0</c:v>
                </c:pt>
                <c:pt idx="1">
                  <c:v>-90.0</c:v>
                </c:pt>
                <c:pt idx="2">
                  <c:v>-80.0</c:v>
                </c:pt>
                <c:pt idx="3">
                  <c:v>-70.0</c:v>
                </c:pt>
                <c:pt idx="4">
                  <c:v>-60.0</c:v>
                </c:pt>
                <c:pt idx="5">
                  <c:v>-50.0</c:v>
                </c:pt>
                <c:pt idx="6">
                  <c:v>-40.0</c:v>
                </c:pt>
                <c:pt idx="7">
                  <c:v>-30.0</c:v>
                </c:pt>
                <c:pt idx="8">
                  <c:v>-20.0</c:v>
                </c:pt>
                <c:pt idx="9">
                  <c:v>-10.0</c:v>
                </c:pt>
                <c:pt idx="10">
                  <c:v>0.0</c:v>
                </c:pt>
              </c:numCache>
            </c:numRef>
          </c:xVal>
          <c:yVal>
            <c:numRef>
              <c:f>Sheet1!$D$32:$D$42</c:f>
              <c:numCache>
                <c:formatCode>0.0000</c:formatCode>
                <c:ptCount val="11"/>
                <c:pt idx="0">
                  <c:v>0.85452736318408</c:v>
                </c:pt>
                <c:pt idx="1">
                  <c:v>0.774925373134328</c:v>
                </c:pt>
                <c:pt idx="2">
                  <c:v>0.713830845771144</c:v>
                </c:pt>
                <c:pt idx="3">
                  <c:v>0.668457711442786</c:v>
                </c:pt>
                <c:pt idx="4">
                  <c:v>0.637611940298508</c:v>
                </c:pt>
                <c:pt idx="5">
                  <c:v>0.621293532338309</c:v>
                </c:pt>
                <c:pt idx="6">
                  <c:v>0.621890547263682</c:v>
                </c:pt>
                <c:pt idx="7">
                  <c:v>0.645174129353234</c:v>
                </c:pt>
                <c:pt idx="8">
                  <c:v>0.701492537313433</c:v>
                </c:pt>
                <c:pt idx="9">
                  <c:v>0.809353233830846</c:v>
                </c:pt>
                <c:pt idx="10">
                  <c:v>1.0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4680184"/>
        <c:axId val="-2134685656"/>
      </c:scatterChart>
      <c:valAx>
        <c:axId val="-2134680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Bias (mV)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4685656"/>
        <c:crosses val="autoZero"/>
        <c:crossBetween val="midCat"/>
      </c:valAx>
      <c:valAx>
        <c:axId val="-213468565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Normalized Static Power</a:t>
                </a:r>
              </a:p>
            </c:rich>
          </c:tx>
          <c:layout/>
          <c:overlay val="0"/>
        </c:title>
        <c:numFmt formatCode="0.0" sourceLinked="0"/>
        <c:majorTickMark val="none"/>
        <c:minorTickMark val="none"/>
        <c:tickLblPos val="nextTo"/>
        <c:crossAx val="-2134680184"/>
        <c:crossesAt val="-150.0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81BB2-F0DF-894B-B446-8C9A4188FFB8}" type="datetimeFigureOut">
              <a:rPr lang="en-US" smtClean="0"/>
              <a:t>12/3/13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0E515-CB1E-FC4A-A810-D084DBB60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23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5413E-853D-0F48-89E2-A973DABBAC97}" type="datetimeFigureOut">
              <a:rPr lang="en-US" smtClean="0"/>
              <a:t>12/3/13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BC516-8218-B64A-BF15-FC35836E5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567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FinFETs</a:t>
            </a:r>
            <a:r>
              <a:rPr lang="en-US" dirty="0" smtClean="0"/>
              <a:t> resistant to body effects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6BC516-8218-B64A-BF15-FC35836E5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48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12/3/13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12/3/13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12/3/13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12/3/13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12/3/13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chart" Target="../charts/chart6.xml"/><Relationship Id="rId5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Supply </a:t>
            </a:r>
            <a:r>
              <a:rPr lang="en-US" dirty="0" smtClean="0"/>
              <a:t>Voltage Biasing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Andy </a:t>
            </a:r>
            <a:r>
              <a:rPr lang="en-US" dirty="0" err="1" smtClean="0"/>
              <a:t>Whetzel</a:t>
            </a:r>
            <a:r>
              <a:rPr lang="en-US" dirty="0" smtClean="0"/>
              <a:t> and Elena Weinberg</a:t>
            </a:r>
          </a:p>
          <a:p>
            <a:r>
              <a:rPr lang="en-US" dirty="0" smtClean="0"/>
              <a:t>University of Virginia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035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Adder</a:t>
            </a:r>
            <a:endParaRPr lang="en-US" dirty="0"/>
          </a:p>
        </p:txBody>
      </p:sp>
      <p:pic>
        <p:nvPicPr>
          <p:cNvPr id="4" name="Picture 3" descr="FullAdd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72" y="2219324"/>
            <a:ext cx="8271928" cy="357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133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600200"/>
          </a:xfrm>
        </p:spPr>
        <p:txBody>
          <a:bodyPr/>
          <a:lstStyle/>
          <a:p>
            <a:r>
              <a:rPr lang="en-US" dirty="0" smtClean="0"/>
              <a:t>8 Bit Ripple Carry Adder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5300441"/>
              </p:ext>
            </p:extLst>
          </p:nvPr>
        </p:nvGraphicFramePr>
        <p:xfrm>
          <a:off x="152400" y="1371600"/>
          <a:ext cx="44196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906183"/>
              </p:ext>
            </p:extLst>
          </p:nvPr>
        </p:nvGraphicFramePr>
        <p:xfrm>
          <a:off x="4495800" y="3962400"/>
          <a:ext cx="42672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440403"/>
              </p:ext>
            </p:extLst>
          </p:nvPr>
        </p:nvGraphicFramePr>
        <p:xfrm>
          <a:off x="4419600" y="1371600"/>
          <a:ext cx="44958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8298103"/>
              </p:ext>
            </p:extLst>
          </p:nvPr>
        </p:nvGraphicFramePr>
        <p:xfrm>
          <a:off x="152400" y="3962400"/>
          <a:ext cx="42672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112711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Our design </a:t>
            </a:r>
            <a:r>
              <a:rPr lang="en-US" dirty="0" smtClean="0"/>
              <a:t>shows potential to reduce delay in ICs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Trade-offs:</a:t>
            </a:r>
          </a:p>
          <a:p>
            <a:r>
              <a:rPr lang="en-US" dirty="0" smtClean="0"/>
              <a:t>Area</a:t>
            </a:r>
          </a:p>
          <a:p>
            <a:r>
              <a:rPr lang="en-US" dirty="0" smtClean="0"/>
              <a:t>Power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32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 successfully designed and implemented a new </a:t>
            </a:r>
            <a:r>
              <a:rPr lang="en-US" dirty="0" smtClean="0"/>
              <a:t>knob</a:t>
            </a:r>
            <a:endParaRPr lang="en-US" dirty="0" smtClean="0"/>
          </a:p>
          <a:p>
            <a:r>
              <a:rPr lang="en-US" dirty="0" smtClean="0"/>
              <a:t>Our design decreases </a:t>
            </a:r>
            <a:r>
              <a:rPr lang="en-US" dirty="0"/>
              <a:t>delay in </a:t>
            </a:r>
            <a:r>
              <a:rPr lang="en-US" dirty="0" smtClean="0"/>
              <a:t>ICs implementing </a:t>
            </a:r>
            <a:r>
              <a:rPr lang="en-US" dirty="0" err="1"/>
              <a:t>FinFET</a:t>
            </a:r>
            <a:r>
              <a:rPr lang="en-US" dirty="0"/>
              <a:t> </a:t>
            </a:r>
            <a:r>
              <a:rPr lang="en-US" dirty="0" smtClean="0"/>
              <a:t>technology</a:t>
            </a:r>
          </a:p>
          <a:p>
            <a:r>
              <a:rPr lang="en-US" dirty="0" smtClean="0"/>
              <a:t>Area and power </a:t>
            </a:r>
            <a:r>
              <a:rPr lang="en-US" dirty="0" smtClean="0"/>
              <a:t>t</a:t>
            </a:r>
            <a:r>
              <a:rPr lang="en-US" dirty="0" smtClean="0"/>
              <a:t>rade-offs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Future Work</a:t>
            </a:r>
          </a:p>
          <a:p>
            <a:r>
              <a:rPr lang="en-US" dirty="0" smtClean="0"/>
              <a:t>Further investigation of static and switching power in </a:t>
            </a:r>
            <a:r>
              <a:rPr lang="en-US" dirty="0" err="1" smtClean="0"/>
              <a:t>FinFETs</a:t>
            </a:r>
            <a:r>
              <a:rPr lang="en-US" dirty="0" smtClean="0"/>
              <a:t> under supply bias</a:t>
            </a:r>
            <a:endParaRPr lang="en-US" dirty="0"/>
          </a:p>
          <a:p>
            <a:r>
              <a:rPr lang="en-US" dirty="0" smtClean="0"/>
              <a:t>Explore accuracy of gate induced drain leakage (GIDL)</a:t>
            </a:r>
          </a:p>
          <a:p>
            <a:r>
              <a:rPr lang="en-US" dirty="0" smtClean="0"/>
              <a:t>Generating bias voltages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777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74825"/>
            <a:ext cx="8229600" cy="16002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657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24" y="1886580"/>
            <a:ext cx="8791575" cy="2930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4817105"/>
            <a:ext cx="822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Image from:  http</a:t>
            </a:r>
            <a:r>
              <a:rPr lang="en-US" sz="1100" dirty="0"/>
              <a:t>://</a:t>
            </a:r>
            <a:r>
              <a:rPr lang="en-US" sz="1100" dirty="0" err="1"/>
              <a:t>www.synopsys.com</a:t>
            </a:r>
            <a:r>
              <a:rPr lang="en-US" sz="1100" dirty="0"/>
              <a:t>/Company/Publications/</a:t>
            </a:r>
            <a:r>
              <a:rPr lang="en-US" sz="1100" dirty="0" err="1"/>
              <a:t>SynopsysInsight</a:t>
            </a:r>
            <a:r>
              <a:rPr lang="en-US" sz="1100" dirty="0"/>
              <a:t>/Pages/Art2-finfet-challenges-ip-IssQ3-12.aspx</a:t>
            </a:r>
          </a:p>
        </p:txBody>
      </p:sp>
    </p:spTree>
    <p:extLst>
      <p:ext uri="{BB962C8B-B14F-4D97-AF65-F5344CB8AC3E}">
        <p14:creationId xmlns:p14="http://schemas.microsoft.com/office/powerpoint/2010/main" val="4041481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Background</a:t>
            </a:r>
          </a:p>
          <a:p>
            <a:pPr lvl="1"/>
            <a:r>
              <a:rPr lang="en-US" dirty="0" err="1" smtClean="0"/>
              <a:t>FinFET</a:t>
            </a:r>
            <a:r>
              <a:rPr lang="en-US" dirty="0" smtClean="0"/>
              <a:t> technology</a:t>
            </a:r>
          </a:p>
          <a:p>
            <a:r>
              <a:rPr lang="en-US" dirty="0" smtClean="0"/>
              <a:t>Problem and approach</a:t>
            </a:r>
          </a:p>
          <a:p>
            <a:r>
              <a:rPr lang="en-US" dirty="0" smtClean="0"/>
              <a:t>Our design</a:t>
            </a:r>
          </a:p>
          <a:p>
            <a:r>
              <a:rPr lang="en-US" dirty="0"/>
              <a:t>I</a:t>
            </a:r>
            <a:r>
              <a:rPr lang="en-US" dirty="0" smtClean="0"/>
              <a:t>mplementation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Discussion</a:t>
            </a:r>
          </a:p>
          <a:p>
            <a:r>
              <a:rPr lang="en-US" dirty="0" smtClean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05818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FinFET</a:t>
            </a:r>
            <a:r>
              <a:rPr lang="en-US" dirty="0" smtClean="0"/>
              <a:t> Technology</a:t>
            </a:r>
          </a:p>
          <a:p>
            <a:r>
              <a:rPr lang="en-US" dirty="0" smtClean="0"/>
              <a:t>Scalable</a:t>
            </a:r>
          </a:p>
          <a:p>
            <a:r>
              <a:rPr lang="en-US" dirty="0" smtClean="0"/>
              <a:t>Higher drive strength per unit silicon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2935962"/>
            <a:ext cx="3035300" cy="2908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955387"/>
            <a:ext cx="44767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Image from:  http</a:t>
            </a:r>
            <a:r>
              <a:rPr lang="en-US" sz="1100" dirty="0"/>
              <a:t>://</a:t>
            </a:r>
            <a:r>
              <a:rPr lang="en-US" sz="1100" dirty="0" err="1"/>
              <a:t>www.ece.uc.edu</a:t>
            </a:r>
            <a:r>
              <a:rPr lang="en-US" sz="1100" dirty="0"/>
              <a:t>/~</a:t>
            </a:r>
            <a:r>
              <a:rPr lang="en-US" sz="1100" dirty="0" err="1"/>
              <a:t>kroenker</a:t>
            </a:r>
            <a:r>
              <a:rPr lang="en-US" sz="1100" dirty="0"/>
              <a:t>/Research/Research%20Project%20Summaries/FINFET_image004.jpg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700" y="3262987"/>
            <a:ext cx="4813300" cy="2692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10125" y="5955387"/>
            <a:ext cx="35401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Image from: http</a:t>
            </a:r>
            <a:r>
              <a:rPr lang="en-US" sz="1100" dirty="0"/>
              <a:t>://</a:t>
            </a:r>
            <a:r>
              <a:rPr lang="en-US" sz="1100" dirty="0" err="1"/>
              <a:t>www.siliconsemiconductor.net</a:t>
            </a:r>
            <a:r>
              <a:rPr lang="en-US" sz="1100" dirty="0"/>
              <a:t>/images/news/image-76523-2012-12-12.jpg</a:t>
            </a:r>
          </a:p>
        </p:txBody>
      </p:sp>
    </p:spTree>
    <p:extLst>
      <p:ext uri="{BB962C8B-B14F-4D97-AF65-F5344CB8AC3E}">
        <p14:creationId xmlns:p14="http://schemas.microsoft.com/office/powerpoint/2010/main" val="341984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Body biasing does not work on </a:t>
            </a:r>
            <a:r>
              <a:rPr lang="en-US" dirty="0" err="1" smtClean="0"/>
              <a:t>FinFETs</a:t>
            </a:r>
            <a:endParaRPr lang="en-US" dirty="0" smtClean="0"/>
          </a:p>
          <a:p>
            <a:r>
              <a:rPr lang="en-US" dirty="0" smtClean="0"/>
              <a:t>MOSFET vs. </a:t>
            </a:r>
            <a:r>
              <a:rPr lang="en-US" dirty="0" err="1" smtClean="0"/>
              <a:t>FinFET</a:t>
            </a:r>
            <a:r>
              <a:rPr lang="en-US" dirty="0" smtClean="0"/>
              <a:t>: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52550" y="6256968"/>
            <a:ext cx="6362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https://</a:t>
            </a:r>
            <a:r>
              <a:rPr lang="en-US" sz="1100" dirty="0" err="1"/>
              <a:t>www.semiwiki.com</a:t>
            </a:r>
            <a:r>
              <a:rPr lang="en-US" sz="1100" dirty="0"/>
              <a:t>/forum/content/attachments/5665d1355855218-planar-vs.-3d-finfet.jpg</a:t>
            </a:r>
            <a:endParaRPr lang="en-US" sz="1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8469" y="2690007"/>
            <a:ext cx="5801379" cy="356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509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Supply voltage </a:t>
            </a:r>
            <a:r>
              <a:rPr lang="en-US" dirty="0" smtClean="0"/>
              <a:t>biasing with </a:t>
            </a:r>
            <a:r>
              <a:rPr lang="en-US" dirty="0" err="1" smtClean="0"/>
              <a:t>FreePDK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Contributions: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Our design for supply voltage biasing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new knob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new technique for decreasing delay in integrated circuits (ICs)</a:t>
            </a:r>
            <a:r>
              <a:rPr lang="en-US" dirty="0"/>
              <a:t> </a:t>
            </a:r>
            <a:r>
              <a:rPr lang="en-US" dirty="0" smtClean="0"/>
              <a:t>implementing </a:t>
            </a:r>
            <a:r>
              <a:rPr lang="en-US" dirty="0" err="1" smtClean="0"/>
              <a:t>FinFET</a:t>
            </a:r>
            <a:r>
              <a:rPr lang="en-US" dirty="0" smtClean="0"/>
              <a:t> technology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5133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7025"/>
            <a:ext cx="8229600" cy="1143000"/>
          </a:xfrm>
        </p:spPr>
        <p:txBody>
          <a:bodyPr/>
          <a:lstStyle/>
          <a:p>
            <a:r>
              <a:rPr lang="en-US" dirty="0" smtClean="0"/>
              <a:t>Supply Biased Inverter Gate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624" y="1707817"/>
            <a:ext cx="6096001" cy="4854801"/>
          </a:xfrm>
        </p:spPr>
      </p:pic>
    </p:spTree>
    <p:extLst>
      <p:ext uri="{BB962C8B-B14F-4D97-AF65-F5344CB8AC3E}">
        <p14:creationId xmlns:p14="http://schemas.microsoft.com/office/powerpoint/2010/main" val="201044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Oscillator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11 Inverters</a:t>
            </a:r>
          </a:p>
          <a:p>
            <a:r>
              <a:rPr lang="en-US" dirty="0" smtClean="0"/>
              <a:t>Swept bias voltage  from -0.1 V to 0.1 V</a:t>
            </a:r>
          </a:p>
          <a:p>
            <a:pPr lvl="1"/>
            <a:r>
              <a:rPr lang="en-US" dirty="0" smtClean="0"/>
              <a:t>1.1 V nominal</a:t>
            </a:r>
          </a:p>
          <a:p>
            <a:r>
              <a:rPr lang="en-US" dirty="0" smtClean="0"/>
              <a:t>Measured frequency, active power, and static power vs. bias voltage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10003"/>
            <a:ext cx="4038600" cy="3528606"/>
          </a:xfrm>
        </p:spPr>
      </p:pic>
    </p:spTree>
    <p:extLst>
      <p:ext uri="{BB962C8B-B14F-4D97-AF65-F5344CB8AC3E}">
        <p14:creationId xmlns:p14="http://schemas.microsoft.com/office/powerpoint/2010/main" val="2445864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Ring Oscillator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9394172"/>
              </p:ext>
            </p:extLst>
          </p:nvPr>
        </p:nvGraphicFramePr>
        <p:xfrm>
          <a:off x="21771" y="1600200"/>
          <a:ext cx="4724400" cy="2590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037243"/>
              </p:ext>
            </p:extLst>
          </p:nvPr>
        </p:nvGraphicFramePr>
        <p:xfrm>
          <a:off x="4724400" y="1524000"/>
          <a:ext cx="45720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613156"/>
              </p:ext>
            </p:extLst>
          </p:nvPr>
        </p:nvGraphicFramePr>
        <p:xfrm>
          <a:off x="2209800" y="4038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01667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NAND and NOR Gates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Designed similarly to supply biased inverter</a:t>
            </a:r>
          </a:p>
          <a:p>
            <a:pPr lvl="1"/>
            <a:r>
              <a:rPr lang="en-US" dirty="0" smtClean="0"/>
              <a:t>Double the transistors, one high and one low output</a:t>
            </a:r>
          </a:p>
          <a:p>
            <a:r>
              <a:rPr lang="en-US" dirty="0" smtClean="0"/>
              <a:t>Setup in ring oscillator configuration such that high output is tied to NMOS and low output is tied to PMOS in subsequent gate</a:t>
            </a:r>
          </a:p>
          <a:p>
            <a:r>
              <a:rPr lang="en-US" dirty="0" smtClean="0"/>
              <a:t>Results were similar, therefore we obtained the motivation to pursue combinational logic other than a ring oscillator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470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413</TotalTime>
  <Words>444</Words>
  <Application>Microsoft Macintosh PowerPoint</Application>
  <PresentationFormat>On-screen Show (4:3)</PresentationFormat>
  <Paragraphs>92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Executive</vt:lpstr>
      <vt:lpstr>Supply Voltage Biasing</vt:lpstr>
      <vt:lpstr>Agenda</vt:lpstr>
      <vt:lpstr>Background</vt:lpstr>
      <vt:lpstr>Problem</vt:lpstr>
      <vt:lpstr>Approach</vt:lpstr>
      <vt:lpstr>Supply Biased Inverter Gate</vt:lpstr>
      <vt:lpstr>Ring Oscillator</vt:lpstr>
      <vt:lpstr>Ring Oscillator Results</vt:lpstr>
      <vt:lpstr>NAND and NOR Gates</vt:lpstr>
      <vt:lpstr>Full Adder</vt:lpstr>
      <vt:lpstr>8 Bit Ripple Carry Adder</vt:lpstr>
      <vt:lpstr>Discussion</vt:lpstr>
      <vt:lpstr>Conclusion</vt:lpstr>
      <vt:lpstr>Questions?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Supply Voltage Biasing</dc:title>
  <dc:creator>Elena Weinberg</dc:creator>
  <cp:lastModifiedBy>Elena Weinberg</cp:lastModifiedBy>
  <cp:revision>80</cp:revision>
  <cp:lastPrinted>2013-12-03T15:37:45Z</cp:lastPrinted>
  <dcterms:created xsi:type="dcterms:W3CDTF">2013-12-02T22:29:09Z</dcterms:created>
  <dcterms:modified xsi:type="dcterms:W3CDTF">2013-12-03T16:55:27Z</dcterms:modified>
</cp:coreProperties>
</file>